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285" r:id="rId3"/>
    <p:sldId id="279" r:id="rId4"/>
    <p:sldId id="286" r:id="rId5"/>
    <p:sldId id="307" r:id="rId6"/>
    <p:sldId id="287" r:id="rId7"/>
    <p:sldId id="305" r:id="rId8"/>
    <p:sldId id="304" r:id="rId9"/>
    <p:sldId id="296" r:id="rId10"/>
    <p:sldId id="306" r:id="rId11"/>
    <p:sldId id="294" r:id="rId12"/>
    <p:sldId id="297" r:id="rId13"/>
    <p:sldId id="298" r:id="rId14"/>
    <p:sldId id="299" r:id="rId15"/>
    <p:sldId id="300" r:id="rId16"/>
    <p:sldId id="301" r:id="rId17"/>
    <p:sldId id="302" r:id="rId18"/>
    <p:sldId id="30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A0E2FA-3DE1-46B5-931D-95CED119AB63}" v="157" dt="2023-04-12T02:55:54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772A3-3D84-46C6-8025-86E3E5D25A51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2130E-F8FC-4CD8-AFB5-CB7C28D445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21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88D34-C61A-574D-B4F3-9952EA0FBEA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2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9353F-E53C-70E3-008F-C955EC3FA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57E4B-3CE8-EA7F-A276-4CAD151D7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8B076-EC56-65C5-33A1-DD3BF397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BC90C-8A12-3BDC-6C47-A5637DA6E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6C81C-9165-94D5-2B76-58FA0A896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1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922F1-D004-7F36-29B2-D0BFBD30F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A7210-A0BA-A8F6-46E0-C98054A7C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6C600-9C14-FC7A-37EB-D36349FC7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3F909-0471-D9C4-741A-9022BA863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BF6D9-5411-4DE8-45A5-737B967D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4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598593-7446-03F0-4A37-E48149454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3068F-7BF3-7FD4-4DBA-BF577507C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28076-DEFA-D3BF-C835-CB2DD167F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88B95-77B4-1C73-ACEA-901AD8C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9CDBE-66E9-88A6-36BD-E4516D88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2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1E27-7044-0453-853A-97643BBC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891C0-919F-BB6F-6461-AAD59E666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44285-0AC4-49C5-F846-41B1A0FA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D9642-ECD7-2299-7361-BE0C23FB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FDBC3-4ADE-4493-3DAA-AD4DB369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9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3675-5920-8A49-3326-4633B1D97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E9938-83FC-1EA3-72E0-5135EB62F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C52A8-3881-219A-DA15-49454DDE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B3E8B-E8B1-55C1-2F1F-895CA06D5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AE15D-9F9A-6DD3-3C20-7653921E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0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D7E6B-4A0C-86E9-CFDE-15ECE1663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EE28F-D8D4-FE1B-0D8E-EC43233CB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51F08-CED2-2861-EFB8-F1A365231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347E2-9FD6-461E-192A-B49C55B31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26842-1BCD-D033-E1BF-C5D4CB5F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BB990-13C1-4670-D51C-F2C131AA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6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33298-6261-FACF-F55F-4FC9664A0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8175C-310C-E4D2-CA5E-3BA883D65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15BC3-FAC6-7BB0-BD26-37CB837E1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A658E7-DF54-5FF2-67BE-4D632E4AD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630720-E64E-E44C-13C0-10AAD2F0ED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143429-1429-708D-1D29-70C696F15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E7797F-B79D-7690-7A32-F283A608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B3B443-CC16-5F24-3F5D-C3DE0639B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5995B-44C4-2EF2-1194-71B69B745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780F08-BA54-F480-1FB7-E1A3F1F53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D2FDD-DD69-9350-33F8-8AEAF9C67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07AA0-F105-D08B-4C42-5CE9B3D2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1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F66BE1-E38D-F035-C9B1-BECF75E20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39636-90A1-D6AA-487C-409B4E50A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312E7-0A62-DA79-2317-F6EDF0603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0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AAE16-E31B-D064-350E-3F391F17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810BC-F9E5-F5AB-F3AD-CBB181E23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572C4-6099-E786-8D3D-387594C81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E9780-86C0-653B-DCE1-AAC9A001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7A324-99D0-7013-A30D-C27EB997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6A65F-1BF9-7397-B450-4DCC20C08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7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19602-E11A-6902-4F0D-56C39ECD2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C57D3D-2CB6-75E6-CAB9-3AD9D3B30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44B68-DAD0-3452-84A2-09850ADBF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36EF6-7BC5-7881-124C-07C0CBB9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D9E46-E03D-02DF-3015-CE632149B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D15DE-4FDD-BE63-E510-8303AE2A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C5498-5902-96DA-8568-95EB5F0CA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815BD-D537-9793-3902-57D10588C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D6554-2DCF-D43B-4952-8430E67F7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C4CEC-148D-2744-840F-FA7496C8E4D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B4583-6CAA-44AC-B7E7-AB59B2B0D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24AD8-7F52-0F25-67BE-93E2FB33E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33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ef.org/media/press-releases/panel-equestrian-communitys-impact-on-globa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Bioreactor" TargetMode="External"/><Relationship Id="rId5" Type="http://schemas.openxmlformats.org/officeDocument/2006/relationships/hyperlink" Target="https://en.wikipedia.org/wiki/In-vessel_composting" TargetMode="External"/><Relationship Id="rId4" Type="http://schemas.openxmlformats.org/officeDocument/2006/relationships/hyperlink" Target="http://www.en.wikipedia.org/wiki/Nutrient_pollu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1CA52DB-C8DC-6A2D-CA88-4BFFA0CCE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088" y="972003"/>
            <a:ext cx="8969821" cy="22688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5F3A20E-5FF2-896B-83E8-ABC7B34A2D43}"/>
              </a:ext>
            </a:extLst>
          </p:cNvPr>
          <p:cNvSpPr/>
          <p:nvPr/>
        </p:nvSpPr>
        <p:spPr>
          <a:xfrm>
            <a:off x="-1" y="6072809"/>
            <a:ext cx="12192000" cy="785191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ADE334-BB0C-3B5F-C6C0-44C34953BE22}"/>
              </a:ext>
            </a:extLst>
          </p:cNvPr>
          <p:cNvSpPr txBox="1"/>
          <p:nvPr/>
        </p:nvSpPr>
        <p:spPr>
          <a:xfrm>
            <a:off x="7892250" y="6308209"/>
            <a:ext cx="412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chemeClr val="bg1"/>
                </a:solidFill>
                <a:latin typeface="Avenir Next" panose="020B0503020202020204" pitchFamily="34" charset="0"/>
              </a:rPr>
              <a:t>www.dungstercomposting.com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50156F-7DC2-4356-F04A-4950E28A77EC}"/>
              </a:ext>
            </a:extLst>
          </p:cNvPr>
          <p:cNvSpPr txBox="1"/>
          <p:nvPr/>
        </p:nvSpPr>
        <p:spPr>
          <a:xfrm>
            <a:off x="1738138" y="4888404"/>
            <a:ext cx="9500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300" dirty="0">
                <a:solidFill>
                  <a:schemeClr val="bg1"/>
                </a:solidFill>
                <a:latin typeface="Avenir Next Medium" panose="020B0503020202020204" pitchFamily="34" charset="0"/>
              </a:rPr>
              <a:t>THE MOST ECONOMICAL WAY TO TURN MANURE INTO COMPOST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0EE9D-3424-E124-1B1C-24F88D7B63B2}"/>
              </a:ext>
            </a:extLst>
          </p:cNvPr>
          <p:cNvSpPr txBox="1"/>
          <p:nvPr/>
        </p:nvSpPr>
        <p:spPr>
          <a:xfrm>
            <a:off x="175591" y="6298270"/>
            <a:ext cx="448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chemeClr val="bg1"/>
                </a:solidFill>
                <a:latin typeface="Avenir Next" panose="020B0503020202020204" pitchFamily="34" charset="0"/>
              </a:rPr>
              <a:t>tim@dungstercomposting.com</a:t>
            </a:r>
          </a:p>
        </p:txBody>
      </p:sp>
    </p:spTree>
    <p:extLst>
      <p:ext uri="{BB962C8B-B14F-4D97-AF65-F5344CB8AC3E}">
        <p14:creationId xmlns:p14="http://schemas.microsoft.com/office/powerpoint/2010/main" val="318417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68EB-C955-D6BF-28FF-38EA64C53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Dungster uses “In-vessel” Composting?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27F584-F01B-997E-9B62-94F324872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3690"/>
            <a:ext cx="10184236" cy="6714309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27EA5F9-2AC9-1EC3-5AD0-1D84AD0A7022}"/>
              </a:ext>
            </a:extLst>
          </p:cNvPr>
          <p:cNvSpPr/>
          <p:nvPr/>
        </p:nvSpPr>
        <p:spPr>
          <a:xfrm>
            <a:off x="1489166" y="6230983"/>
            <a:ext cx="1136468" cy="483327"/>
          </a:xfrm>
          <a:prstGeom prst="ellipse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0B9AA2-9983-8D76-9A3C-00929DC188BD}"/>
              </a:ext>
            </a:extLst>
          </p:cNvPr>
          <p:cNvSpPr/>
          <p:nvPr/>
        </p:nvSpPr>
        <p:spPr>
          <a:xfrm>
            <a:off x="6332001" y="6278880"/>
            <a:ext cx="1136468" cy="483327"/>
          </a:xfrm>
          <a:prstGeom prst="ellipse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A7214D-F825-441A-EBBB-0C3A6ED9D15B}"/>
              </a:ext>
            </a:extLst>
          </p:cNvPr>
          <p:cNvSpPr txBox="1"/>
          <p:nvPr/>
        </p:nvSpPr>
        <p:spPr>
          <a:xfrm>
            <a:off x="4676503" y="180459"/>
            <a:ext cx="712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Source: Page 72, “Compost Operator Manual” by John Paul of BC Canada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027B70-E1AA-2042-A8C6-AB8CE6615AE3}"/>
              </a:ext>
            </a:extLst>
          </p:cNvPr>
          <p:cNvSpPr/>
          <p:nvPr/>
        </p:nvSpPr>
        <p:spPr>
          <a:xfrm>
            <a:off x="1300193" y="-91440"/>
            <a:ext cx="3376310" cy="770709"/>
          </a:xfrm>
          <a:prstGeom prst="ellipse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464862-6284-EB39-FBEF-33E129C1AD07}"/>
              </a:ext>
            </a:extLst>
          </p:cNvPr>
          <p:cNvSpPr/>
          <p:nvPr/>
        </p:nvSpPr>
        <p:spPr>
          <a:xfrm>
            <a:off x="6181003" y="505259"/>
            <a:ext cx="3376310" cy="770709"/>
          </a:xfrm>
          <a:prstGeom prst="ellipse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54C68A-E9FD-D5F6-9786-A253124DBD3E}"/>
              </a:ext>
            </a:extLst>
          </p:cNvPr>
          <p:cNvSpPr/>
          <p:nvPr/>
        </p:nvSpPr>
        <p:spPr>
          <a:xfrm>
            <a:off x="5111764" y="1663875"/>
            <a:ext cx="3376310" cy="3162649"/>
          </a:xfrm>
          <a:prstGeom prst="ellipse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D54037-5FED-60F2-469B-CE7F161D9031}"/>
              </a:ext>
            </a:extLst>
          </p:cNvPr>
          <p:cNvSpPr/>
          <p:nvPr/>
        </p:nvSpPr>
        <p:spPr>
          <a:xfrm>
            <a:off x="183117" y="1663874"/>
            <a:ext cx="3376310" cy="3162649"/>
          </a:xfrm>
          <a:prstGeom prst="ellipse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4D247E-E398-1934-6D09-F75FE63456A2}"/>
              </a:ext>
            </a:extLst>
          </p:cNvPr>
          <p:cNvSpPr txBox="1"/>
          <p:nvPr/>
        </p:nvSpPr>
        <p:spPr>
          <a:xfrm>
            <a:off x="1894320" y="1064421"/>
            <a:ext cx="420461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u="sng" dirty="0"/>
              <a:t>Why use in-vessel composting?</a:t>
            </a:r>
          </a:p>
        </p:txBody>
      </p:sp>
    </p:spTree>
    <p:extLst>
      <p:ext uri="{BB962C8B-B14F-4D97-AF65-F5344CB8AC3E}">
        <p14:creationId xmlns:p14="http://schemas.microsoft.com/office/powerpoint/2010/main" val="102559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3" grpId="0" animBg="1"/>
      <p:bldP spid="4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310" y="29602"/>
            <a:ext cx="9144000" cy="1239374"/>
          </a:xfrm>
        </p:spPr>
        <p:txBody>
          <a:bodyPr>
            <a:normAutofit/>
          </a:bodyPr>
          <a:lstStyle/>
          <a:p>
            <a:r>
              <a:rPr lang="en-US" sz="4800" dirty="0"/>
              <a:t>Composting, non-monetary benefits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13349E-B2A7-1D40-8C33-D8C558B76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3310" y="1638344"/>
            <a:ext cx="4358079" cy="42058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Mitigating air and water pollution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Disease management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Odor and Fly Control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Weed Control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Aesthetics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8DA90-11BA-740D-C64C-B12C037C3C12}"/>
              </a:ext>
            </a:extLst>
          </p:cNvPr>
          <p:cNvSpPr txBox="1"/>
          <p:nvPr/>
        </p:nvSpPr>
        <p:spPr>
          <a:xfrm>
            <a:off x="5575852" y="2217782"/>
            <a:ext cx="6393335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Methane, or CH4, is the second most damaging greenhouse gas. </a:t>
            </a:r>
          </a:p>
          <a:p>
            <a:endParaRPr lang="en-US" sz="2400" dirty="0"/>
          </a:p>
          <a:p>
            <a:r>
              <a:rPr lang="en-US" sz="2400" dirty="0"/>
              <a:t>CH4 is 20 times more potent GHG than CO2.	</a:t>
            </a:r>
          </a:p>
          <a:p>
            <a:endParaRPr lang="en-US" sz="2400" dirty="0"/>
          </a:p>
          <a:p>
            <a:r>
              <a:rPr lang="en-US" sz="2400" b="1" u="sng" dirty="0"/>
              <a:t>Why it matters:</a:t>
            </a:r>
          </a:p>
          <a:p>
            <a:r>
              <a:rPr lang="en-US" sz="2400" dirty="0"/>
              <a:t>Aerobic composting produces CO2</a:t>
            </a:r>
          </a:p>
          <a:p>
            <a:r>
              <a:rPr lang="en-US" sz="2400" dirty="0"/>
              <a:t>Anaerobic composting produces CH4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C49272-B40F-5DE3-E707-50D87158D2A7}"/>
              </a:ext>
            </a:extLst>
          </p:cNvPr>
          <p:cNvCxnSpPr>
            <a:cxnSpLocks/>
          </p:cNvCxnSpPr>
          <p:nvPr/>
        </p:nvCxnSpPr>
        <p:spPr>
          <a:xfrm>
            <a:off x="4456386" y="2028497"/>
            <a:ext cx="1119466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6F5A22-C924-0EBE-6BA6-1C31C1D4049E}"/>
              </a:ext>
            </a:extLst>
          </p:cNvPr>
          <p:cNvCxnSpPr>
            <a:cxnSpLocks/>
          </p:cNvCxnSpPr>
          <p:nvPr/>
        </p:nvCxnSpPr>
        <p:spPr>
          <a:xfrm>
            <a:off x="2716924" y="2023242"/>
            <a:ext cx="352097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20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3FD4BA4-CA69-AA45-E7E4-3EE3F270E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40" y="1812599"/>
            <a:ext cx="6500360" cy="421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7C13349E-B2A7-1D40-8C33-D8C558B76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1857" y="1583073"/>
            <a:ext cx="4389783" cy="42058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Mitigating air and water pollution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Disease management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Odor and fly control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Weed control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Aesthetics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0E5D28-69A2-FF30-03EE-CDA639BA736B}"/>
              </a:ext>
            </a:extLst>
          </p:cNvPr>
          <p:cNvSpPr txBox="1"/>
          <p:nvPr/>
        </p:nvSpPr>
        <p:spPr>
          <a:xfrm>
            <a:off x="6684793" y="2744145"/>
            <a:ext cx="4565545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u="sng" dirty="0"/>
              <a:t>Algae blooms</a:t>
            </a:r>
            <a:endParaRPr lang="en-US" sz="2400" i="1" dirty="0"/>
          </a:p>
          <a:p>
            <a:r>
              <a:rPr lang="en-US" sz="2400" b="1" dirty="0"/>
              <a:t>Why it matters</a:t>
            </a:r>
            <a:r>
              <a:rPr lang="en-US" sz="2400" i="1" dirty="0"/>
              <a:t>:</a:t>
            </a:r>
          </a:p>
          <a:p>
            <a:r>
              <a:rPr lang="en-US" sz="2400" i="1" dirty="0"/>
              <a:t>Dead Zones in the Gulf of Mexico</a:t>
            </a:r>
          </a:p>
          <a:p>
            <a:r>
              <a:rPr lang="en-US" sz="2400" i="1" dirty="0"/>
              <a:t>Red tide on the Florida coast</a:t>
            </a:r>
          </a:p>
          <a:p>
            <a:r>
              <a:rPr lang="en-US" sz="2400" i="1" dirty="0"/>
              <a:t>Toxic algae in Lake Erie</a:t>
            </a:r>
          </a:p>
          <a:p>
            <a:r>
              <a:rPr lang="en-US" sz="2400" i="1" dirty="0"/>
              <a:t>Death of 1,000 manatees in Florida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8970"/>
            <a:ext cx="9144000" cy="1239374"/>
          </a:xfrm>
        </p:spPr>
        <p:txBody>
          <a:bodyPr>
            <a:normAutofit/>
          </a:bodyPr>
          <a:lstStyle/>
          <a:p>
            <a:r>
              <a:rPr lang="en-US" sz="4800" dirty="0"/>
              <a:t>Composting, non-monetary benefits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05DA7B-C9BA-A048-43F2-73647A26808F}"/>
              </a:ext>
            </a:extLst>
          </p:cNvPr>
          <p:cNvCxnSpPr/>
          <p:nvPr/>
        </p:nvCxnSpPr>
        <p:spPr>
          <a:xfrm>
            <a:off x="3636579" y="1954751"/>
            <a:ext cx="1959397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8ACC9C6-A187-6777-8FAE-202D1BE73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" y="-45078"/>
            <a:ext cx="11470177" cy="60081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37D4D4-C1C1-35D9-BA1C-F3A5C712354C}"/>
              </a:ext>
            </a:extLst>
          </p:cNvPr>
          <p:cNvSpPr txBox="1"/>
          <p:nvPr/>
        </p:nvSpPr>
        <p:spPr>
          <a:xfrm>
            <a:off x="2176486" y="3330537"/>
            <a:ext cx="8647752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This environmental issue is not unique to America</a:t>
            </a:r>
          </a:p>
        </p:txBody>
      </p:sp>
    </p:spTree>
    <p:extLst>
      <p:ext uri="{BB962C8B-B14F-4D97-AF65-F5344CB8AC3E}">
        <p14:creationId xmlns:p14="http://schemas.microsoft.com/office/powerpoint/2010/main" val="163702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8970"/>
            <a:ext cx="9144000" cy="1239374"/>
          </a:xfrm>
        </p:spPr>
        <p:txBody>
          <a:bodyPr>
            <a:normAutofit/>
          </a:bodyPr>
          <a:lstStyle/>
          <a:p>
            <a:r>
              <a:rPr lang="en-US" sz="4800" dirty="0"/>
              <a:t>Composting, non-monetary benefits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13349E-B2A7-1D40-8C33-D8C558B76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38343"/>
            <a:ext cx="4270513" cy="4205865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Mitigating air and water pollution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Disease management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Odor and fly control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Weed Control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Aesthetics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  <p:pic>
        <p:nvPicPr>
          <p:cNvPr id="1028" name="Picture 4" descr="Horse Worm Count, Pin Worm &amp; Equisal Tape Worm Test Kit - EFECS Ltd">
            <a:extLst>
              <a:ext uri="{FF2B5EF4-FFF2-40B4-BE49-F238E27FC236}">
                <a16:creationId xmlns:a16="http://schemas.microsoft.com/office/drawing/2014/main" id="{2925B517-93C8-19A4-5C61-D0DAE3E29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323" y="1538950"/>
            <a:ext cx="7144078" cy="559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9818E4-5C4C-D3D9-BBBA-CEA5F28D0990}"/>
              </a:ext>
            </a:extLst>
          </p:cNvPr>
          <p:cNvSpPr txBox="1"/>
          <p:nvPr/>
        </p:nvSpPr>
        <p:spPr>
          <a:xfrm>
            <a:off x="2587625" y="6282780"/>
            <a:ext cx="9622737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Worm eggs and larvae do not survive Aerobic Temps temperatures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224896-D062-C4DF-ACD8-8AD9627A7186}"/>
              </a:ext>
            </a:extLst>
          </p:cNvPr>
          <p:cNvSpPr txBox="1"/>
          <p:nvPr/>
        </p:nvSpPr>
        <p:spPr>
          <a:xfrm>
            <a:off x="334442" y="2574235"/>
            <a:ext cx="1132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Aerobic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 = HOT!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B9A2D0-0250-342E-84C2-11CEDBD4E054}"/>
              </a:ext>
            </a:extLst>
          </p:cNvPr>
          <p:cNvCxnSpPr>
            <a:cxnSpLocks/>
          </p:cNvCxnSpPr>
          <p:nvPr/>
        </p:nvCxnSpPr>
        <p:spPr>
          <a:xfrm>
            <a:off x="1639033" y="3151619"/>
            <a:ext cx="2614915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886A53-1927-8C0B-9F47-475FC67065E9}"/>
              </a:ext>
            </a:extLst>
          </p:cNvPr>
          <p:cNvSpPr txBox="1"/>
          <p:nvPr/>
        </p:nvSpPr>
        <p:spPr>
          <a:xfrm>
            <a:off x="6397489" y="1705531"/>
            <a:ext cx="5994398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Why it matters:</a:t>
            </a:r>
          </a:p>
          <a:p>
            <a:r>
              <a:rPr lang="en-US" sz="2400" dirty="0"/>
              <a:t>High temperatures destroy parasites </a:t>
            </a:r>
          </a:p>
          <a:p>
            <a:r>
              <a:rPr lang="en-US" sz="2400" dirty="0"/>
              <a:t>and breaks their reproduction cycle mitigating </a:t>
            </a:r>
          </a:p>
          <a:p>
            <a:r>
              <a:rPr lang="en-US" sz="2400" dirty="0"/>
              <a:t>worm counts.</a:t>
            </a:r>
          </a:p>
        </p:txBody>
      </p:sp>
    </p:spTree>
    <p:extLst>
      <p:ext uri="{BB962C8B-B14F-4D97-AF65-F5344CB8AC3E}">
        <p14:creationId xmlns:p14="http://schemas.microsoft.com/office/powerpoint/2010/main" val="218768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8970"/>
            <a:ext cx="9144000" cy="1239374"/>
          </a:xfrm>
        </p:spPr>
        <p:txBody>
          <a:bodyPr>
            <a:normAutofit/>
          </a:bodyPr>
          <a:lstStyle/>
          <a:p>
            <a:r>
              <a:rPr lang="en-US" sz="4800" dirty="0"/>
              <a:t>Composting, non-monetary benefits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13349E-B2A7-1D40-8C33-D8C558B76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1638343"/>
            <a:ext cx="3783496" cy="4205865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Mitigating air and water pollution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Disease management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Odor and fly control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Weed Control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Aesthetics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8DA90-11BA-740D-C64C-B12C037C3C12}"/>
              </a:ext>
            </a:extLst>
          </p:cNvPr>
          <p:cNvSpPr txBox="1"/>
          <p:nvPr/>
        </p:nvSpPr>
        <p:spPr>
          <a:xfrm>
            <a:off x="4591120" y="3678456"/>
            <a:ext cx="6393335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1) Odorous composting usually has anaerobic conditions occurring producing methane and odorous ammonia gases. Well aerated piles do not emit odors.</a:t>
            </a:r>
          </a:p>
          <a:p>
            <a:endParaRPr lang="en-US" sz="2400" dirty="0"/>
          </a:p>
          <a:p>
            <a:r>
              <a:rPr lang="en-US" sz="2400" dirty="0"/>
              <a:t>2) Fly control, same as with disease management, hot composting destroys fly eggs and larvae.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224896-D062-C4DF-ACD8-8AD9627A7186}"/>
              </a:ext>
            </a:extLst>
          </p:cNvPr>
          <p:cNvSpPr txBox="1"/>
          <p:nvPr/>
        </p:nvSpPr>
        <p:spPr>
          <a:xfrm>
            <a:off x="107652" y="3321084"/>
            <a:ext cx="1521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Aerobic vs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 Anaerobic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486AA9-E1E6-772D-3E5B-9AE58BF2CEF2}"/>
              </a:ext>
            </a:extLst>
          </p:cNvPr>
          <p:cNvCxnSpPr>
            <a:cxnSpLocks/>
          </p:cNvCxnSpPr>
          <p:nvPr/>
        </p:nvCxnSpPr>
        <p:spPr>
          <a:xfrm>
            <a:off x="1629094" y="3966628"/>
            <a:ext cx="2614915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99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8970"/>
            <a:ext cx="9144000" cy="1239374"/>
          </a:xfrm>
        </p:spPr>
        <p:txBody>
          <a:bodyPr>
            <a:normAutofit/>
          </a:bodyPr>
          <a:lstStyle/>
          <a:p>
            <a:r>
              <a:rPr lang="en-US" sz="4800" dirty="0"/>
              <a:t>Composting, non-monetary benefits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13349E-B2A7-1D40-8C33-D8C558B76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38343"/>
            <a:ext cx="4270513" cy="4205865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Mitigating air and water pollution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Disease management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Odor and fly Control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Weed Control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Aesthetics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8DA90-11BA-740D-C64C-B12C037C3C12}"/>
              </a:ext>
            </a:extLst>
          </p:cNvPr>
          <p:cNvSpPr txBox="1"/>
          <p:nvPr/>
        </p:nvSpPr>
        <p:spPr>
          <a:xfrm>
            <a:off x="3445441" y="3904744"/>
            <a:ext cx="639333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Hot composting renders weed seeds unable to germinate.</a:t>
            </a:r>
          </a:p>
          <a:p>
            <a:endParaRPr lang="en-US" sz="2400" dirty="0"/>
          </a:p>
          <a:p>
            <a:r>
              <a:rPr lang="en-US" sz="2400" dirty="0"/>
              <a:t>This in turn lessens the use of chemical herbicides where the compost is applied.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B28514-60AA-D98E-A3EE-062C5D3BD40B}"/>
              </a:ext>
            </a:extLst>
          </p:cNvPr>
          <p:cNvCxnSpPr>
            <a:cxnSpLocks/>
          </p:cNvCxnSpPr>
          <p:nvPr/>
        </p:nvCxnSpPr>
        <p:spPr>
          <a:xfrm>
            <a:off x="1572910" y="4765991"/>
            <a:ext cx="173682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F0A6AD-1174-F6E0-3EC9-84E53D074313}"/>
              </a:ext>
            </a:extLst>
          </p:cNvPr>
          <p:cNvSpPr txBox="1"/>
          <p:nvPr/>
        </p:nvSpPr>
        <p:spPr>
          <a:xfrm>
            <a:off x="367504" y="4264786"/>
            <a:ext cx="1132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Aerobic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 = HOT!</a:t>
            </a:r>
          </a:p>
        </p:txBody>
      </p:sp>
    </p:spTree>
    <p:extLst>
      <p:ext uri="{BB962C8B-B14F-4D97-AF65-F5344CB8AC3E}">
        <p14:creationId xmlns:p14="http://schemas.microsoft.com/office/powerpoint/2010/main" val="118182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8970"/>
            <a:ext cx="9144000" cy="1239374"/>
          </a:xfrm>
        </p:spPr>
        <p:txBody>
          <a:bodyPr>
            <a:normAutofit/>
          </a:bodyPr>
          <a:lstStyle/>
          <a:p>
            <a:r>
              <a:rPr lang="en-US" sz="4800" dirty="0"/>
              <a:t>Composting, non-monetary benefits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13349E-B2A7-1D40-8C33-D8C558B76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38343"/>
            <a:ext cx="4270513" cy="4205865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Mitigating air and water pollution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Disease management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Odor and fly Control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Weed Control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Aesthetics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B28514-60AA-D98E-A3EE-062C5D3BD40B}"/>
              </a:ext>
            </a:extLst>
          </p:cNvPr>
          <p:cNvCxnSpPr>
            <a:cxnSpLocks/>
          </p:cNvCxnSpPr>
          <p:nvPr/>
        </p:nvCxnSpPr>
        <p:spPr>
          <a:xfrm>
            <a:off x="1524000" y="5590939"/>
            <a:ext cx="173682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F8A7FA5-06CF-382F-847C-19096D67F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1" y="335921"/>
            <a:ext cx="11680272" cy="40481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C8DA90-11BA-740D-C64C-B12C037C3C12}"/>
              </a:ext>
            </a:extLst>
          </p:cNvPr>
          <p:cNvSpPr txBox="1"/>
          <p:nvPr/>
        </p:nvSpPr>
        <p:spPr>
          <a:xfrm>
            <a:off x="1015472" y="4325131"/>
            <a:ext cx="895500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u="sng" dirty="0"/>
              <a:t>Five client cars </a:t>
            </a:r>
            <a:r>
              <a:rPr lang="en-US" sz="2800" dirty="0"/>
              <a:t>parked adjacent to the </a:t>
            </a:r>
            <a:r>
              <a:rPr lang="en-US" sz="2800" u="sng" dirty="0"/>
              <a:t>main manure pile</a:t>
            </a:r>
            <a:r>
              <a:rPr lang="en-US" sz="2800" dirty="0"/>
              <a:t>.</a:t>
            </a:r>
          </a:p>
          <a:p>
            <a:r>
              <a:rPr lang="en-US" sz="2800" dirty="0"/>
              <a:t>If not tuned regularly this will be odorous and a source of fly hatching outbreaks.         </a:t>
            </a:r>
            <a:r>
              <a:rPr lang="en-US" sz="2800" b="1" i="1" dirty="0"/>
              <a:t>How can that pile now be turned?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272C113-D2CE-E091-2A3D-D0680601ECFC}"/>
              </a:ext>
            </a:extLst>
          </p:cNvPr>
          <p:cNvSpPr/>
          <p:nvPr/>
        </p:nvSpPr>
        <p:spPr>
          <a:xfrm>
            <a:off x="5495192" y="2417885"/>
            <a:ext cx="6258971" cy="1944461"/>
          </a:xfrm>
          <a:prstGeom prst="ellipse">
            <a:avLst/>
          </a:prstGeom>
          <a:noFill/>
          <a:ln w="635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CCF388-3C4B-A7DF-F197-1239C97E2541}"/>
              </a:ext>
            </a:extLst>
          </p:cNvPr>
          <p:cNvSpPr/>
          <p:nvPr/>
        </p:nvSpPr>
        <p:spPr>
          <a:xfrm>
            <a:off x="-926551" y="2302471"/>
            <a:ext cx="6258971" cy="1944461"/>
          </a:xfrm>
          <a:prstGeom prst="ellipse">
            <a:avLst/>
          </a:prstGeom>
          <a:noFill/>
          <a:ln w="635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3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8970"/>
            <a:ext cx="9144000" cy="1239374"/>
          </a:xfrm>
        </p:spPr>
        <p:txBody>
          <a:bodyPr>
            <a:normAutofit/>
          </a:bodyPr>
          <a:lstStyle/>
          <a:p>
            <a:r>
              <a:rPr lang="en-US" sz="4800" dirty="0"/>
              <a:t>A magic of compost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8DA90-11BA-740D-C64C-B12C037C3C12}"/>
              </a:ext>
            </a:extLst>
          </p:cNvPr>
          <p:cNvSpPr txBox="1"/>
          <p:nvPr/>
        </p:nvSpPr>
        <p:spPr>
          <a:xfrm>
            <a:off x="2587625" y="2274838"/>
            <a:ext cx="6393335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Water Management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Compost retains moisture like a sponge.</a:t>
            </a:r>
          </a:p>
          <a:p>
            <a:pPr algn="ctr"/>
            <a:r>
              <a:rPr lang="en-US" sz="2400" dirty="0"/>
              <a:t>Compost is to soil as a flywheel is to an engine.</a:t>
            </a:r>
          </a:p>
          <a:p>
            <a:pPr algn="ctr"/>
            <a:r>
              <a:rPr lang="en-US" sz="2400" dirty="0"/>
              <a:t>Heavy rains are less destructive.</a:t>
            </a:r>
          </a:p>
          <a:p>
            <a:pPr algn="ctr"/>
            <a:r>
              <a:rPr lang="en-US" sz="2400" dirty="0"/>
              <a:t>Droughts will be less severe.</a:t>
            </a:r>
          </a:p>
        </p:txBody>
      </p:sp>
    </p:spTree>
    <p:extLst>
      <p:ext uri="{BB962C8B-B14F-4D97-AF65-F5344CB8AC3E}">
        <p14:creationId xmlns:p14="http://schemas.microsoft.com/office/powerpoint/2010/main" val="361867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915043" y="3429000"/>
            <a:ext cx="2746855" cy="33394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8970"/>
            <a:ext cx="9144000" cy="1239374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 Four Key Take-aways</a:t>
            </a:r>
            <a:br>
              <a:rPr lang="en-US" sz="6600" dirty="0"/>
            </a:br>
            <a:r>
              <a:rPr lang="en-US" sz="4400" dirty="0"/>
              <a:t>Non-economic benefits</a:t>
            </a:r>
            <a:r>
              <a:rPr lang="en-US" sz="6600" dirty="0"/>
              <a:t>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13349E-B2A7-1D40-8C33-D8C558B76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38344"/>
            <a:ext cx="9144000" cy="3619456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800" dirty="0"/>
              <a:t>Composting manure does no harm! Just the opposite including: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/>
              <a:t>Conservation of nurtriates in our soils for plant growth and not in out Waterways.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/>
              <a:t>Conservation of water and water absorption when in excess.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dirty="0"/>
              <a:t>Not composting can allow harms to occur, such as: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/>
              <a:t>Water and air pollution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/>
              <a:t>Parasite life-cycle, growth and elevated worm counts.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/>
              <a:t>Odor and fly hatch nuisance events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/>
              <a:t>Improves the aesthetics of the boarding operation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dirty="0"/>
              <a:t>When done correctly, following the O.H.I.O. principle</a:t>
            </a:r>
            <a:r>
              <a:rPr lang="en-US" dirty="0"/>
              <a:t>, it will </a:t>
            </a:r>
          </a:p>
          <a:p>
            <a:pPr algn="l"/>
            <a:r>
              <a:rPr lang="en-US" dirty="0"/>
              <a:t>		</a:t>
            </a:r>
            <a:r>
              <a:rPr lang="en-US" sz="3000" i="1" u="sng" dirty="0"/>
              <a:t>Lessen the human workload</a:t>
            </a:r>
            <a:r>
              <a:rPr lang="en-US" dirty="0"/>
              <a:t>. </a:t>
            </a:r>
          </a:p>
          <a:p>
            <a:pPr algn="l"/>
            <a:r>
              <a:rPr lang="en-US" dirty="0"/>
              <a:t>4.     </a:t>
            </a:r>
            <a:r>
              <a:rPr lang="en-US" sz="2800" b="1" u="sng" dirty="0"/>
              <a:t>Composting</a:t>
            </a:r>
            <a:r>
              <a:rPr lang="en-US" sz="2800" dirty="0"/>
              <a:t>, the only financial and ecological manure solution</a:t>
            </a:r>
            <a:r>
              <a:rPr lang="en-US" dirty="0"/>
              <a:t>.</a:t>
            </a:r>
          </a:p>
          <a:p>
            <a:pPr lvl="1" algn="l"/>
            <a:r>
              <a:rPr lang="en-US" dirty="0"/>
              <a:t>	</a:t>
            </a:r>
          </a:p>
          <a:p>
            <a:pPr marL="914400" lvl="1" indent="-457200" algn="l">
              <a:buFont typeface="+mj-lt"/>
              <a:buAutoNum type="arabicPeriod"/>
            </a:pPr>
            <a:endParaRPr lang="en-US" dirty="0"/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BB78BE-09DA-8E83-A9BE-325FBE82FF7A}"/>
              </a:ext>
            </a:extLst>
          </p:cNvPr>
          <p:cNvSpPr/>
          <p:nvPr/>
        </p:nvSpPr>
        <p:spPr>
          <a:xfrm>
            <a:off x="6439989" y="3827417"/>
            <a:ext cx="2246811" cy="391886"/>
          </a:xfrm>
          <a:prstGeom prst="roundRect">
            <a:avLst/>
          </a:prstGeom>
          <a:solidFill>
            <a:srgbClr val="FFFF00">
              <a:alpha val="31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1DDD9C-2420-6023-C8DA-85EC90B75F79}"/>
              </a:ext>
            </a:extLst>
          </p:cNvPr>
          <p:cNvSpPr txBox="1"/>
          <p:nvPr/>
        </p:nvSpPr>
        <p:spPr>
          <a:xfrm>
            <a:off x="7533564" y="3000627"/>
            <a:ext cx="3930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O</a:t>
            </a:r>
            <a:r>
              <a:rPr lang="en-US" sz="3600" dirty="0"/>
              <a:t>nly </a:t>
            </a:r>
            <a:r>
              <a:rPr lang="en-US" sz="3600" u="sng" dirty="0"/>
              <a:t>H</a:t>
            </a:r>
            <a:r>
              <a:rPr lang="en-US" sz="3600" dirty="0"/>
              <a:t>andle </a:t>
            </a:r>
            <a:r>
              <a:rPr lang="en-US" sz="3600" u="sng" dirty="0"/>
              <a:t>I</a:t>
            </a:r>
            <a:r>
              <a:rPr lang="en-US" sz="3600" dirty="0"/>
              <a:t>t </a:t>
            </a:r>
            <a:r>
              <a:rPr lang="en-US" sz="3600" u="sng" dirty="0"/>
              <a:t>O</a:t>
            </a:r>
            <a:r>
              <a:rPr lang="en-US" sz="3600" dirty="0"/>
              <a:t>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BE41F5-BB82-59B7-2EC8-D2D53049E717}"/>
              </a:ext>
            </a:extLst>
          </p:cNvPr>
          <p:cNvSpPr txBox="1"/>
          <p:nvPr/>
        </p:nvSpPr>
        <p:spPr>
          <a:xfrm>
            <a:off x="1524000" y="5009674"/>
            <a:ext cx="7634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Bonus: Economy of Effort</a:t>
            </a:r>
          </a:p>
        </p:txBody>
      </p:sp>
    </p:spTree>
    <p:extLst>
      <p:ext uri="{BB962C8B-B14F-4D97-AF65-F5344CB8AC3E}">
        <p14:creationId xmlns:p14="http://schemas.microsoft.com/office/powerpoint/2010/main" val="319092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499900"/>
            <a:ext cx="9939704" cy="3858199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Part 2, </a:t>
            </a:r>
            <a:br>
              <a:rPr lang="en-US" sz="5300" dirty="0"/>
            </a:br>
            <a:r>
              <a:rPr lang="en-US" sz="5300" dirty="0"/>
              <a:t>Composting Manure,</a:t>
            </a:r>
            <a:br>
              <a:rPr lang="en-US" sz="5300" dirty="0"/>
            </a:br>
            <a:r>
              <a:rPr lang="en-US" sz="5300" dirty="0"/>
              <a:t>Hygiene, Health &amp; Ecology</a:t>
            </a:r>
            <a:br>
              <a:rPr lang="en-US" sz="5300" dirty="0"/>
            </a:br>
            <a:br>
              <a:rPr lang="en-US" sz="5300" dirty="0"/>
            </a:br>
            <a:r>
              <a:rPr lang="en-US" sz="5300" dirty="0"/>
              <a:t>+Compliance: a little-known secret </a:t>
            </a:r>
            <a:br>
              <a:rPr lang="en-US" sz="6700" dirty="0"/>
            </a:br>
            <a:r>
              <a:rPr lang="en-US" sz="4400" dirty="0"/>
              <a:t>        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</p:spTree>
    <p:extLst>
      <p:ext uri="{BB962C8B-B14F-4D97-AF65-F5344CB8AC3E}">
        <p14:creationId xmlns:p14="http://schemas.microsoft.com/office/powerpoint/2010/main" val="1681774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8970"/>
            <a:ext cx="9144000" cy="1239374"/>
          </a:xfrm>
        </p:spPr>
        <p:txBody>
          <a:bodyPr>
            <a:normAutofit/>
          </a:bodyPr>
          <a:lstStyle/>
          <a:p>
            <a:r>
              <a:rPr lang="en-US" sz="6600" dirty="0"/>
              <a:t>Bio of Tim Shuttleworth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13349E-B2A7-1D40-8C33-D8C558B76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38344"/>
            <a:ext cx="9144000" cy="3619456"/>
          </a:xfrm>
        </p:spPr>
        <p:txBody>
          <a:bodyPr>
            <a:normAutofit/>
          </a:bodyPr>
          <a:lstStyle/>
          <a:p>
            <a:r>
              <a:rPr lang="en-US" dirty="0"/>
              <a:t>Retired (twice) from global manufacturing career, 18 years as the CEO </a:t>
            </a:r>
          </a:p>
          <a:p>
            <a:r>
              <a:rPr lang="en-US" dirty="0"/>
              <a:t>Grew-up on an Indiana chicken farm, youngest of 8 kids</a:t>
            </a:r>
          </a:p>
          <a:p>
            <a:r>
              <a:rPr lang="en-US" dirty="0"/>
              <a:t>Father grew tomatoes and ran a tomato cannery (1911 - 1961)</a:t>
            </a:r>
          </a:p>
          <a:p>
            <a:r>
              <a:rPr lang="en-US" dirty="0"/>
              <a:t>Step-father trained race-horses (sulky trotters and pacers)</a:t>
            </a:r>
          </a:p>
          <a:p>
            <a:r>
              <a:rPr lang="en-US" dirty="0"/>
              <a:t>Earned a Certificate in Environmental Studies (1981)</a:t>
            </a:r>
          </a:p>
          <a:p>
            <a:r>
              <a:rPr lang="en-US" dirty="0"/>
              <a:t>Earned an MBA from University of Notre Dame with Honors (1988)</a:t>
            </a:r>
          </a:p>
          <a:p>
            <a:r>
              <a:rPr lang="en-US" dirty="0"/>
              <a:t>Compulsive recycler and inventor (6 patents)</a:t>
            </a:r>
          </a:p>
          <a:p>
            <a:r>
              <a:rPr lang="en-US" dirty="0"/>
              <a:t>Married 41 years, 5 married kids, 9 grandkids and counting…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</p:spTree>
    <p:extLst>
      <p:ext uri="{BB962C8B-B14F-4D97-AF65-F5344CB8AC3E}">
        <p14:creationId xmlns:p14="http://schemas.microsoft.com/office/powerpoint/2010/main" val="98686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7641"/>
            <a:ext cx="9144000" cy="3858199"/>
          </a:xfrm>
        </p:spPr>
        <p:txBody>
          <a:bodyPr>
            <a:normAutofit fontScale="90000"/>
          </a:bodyPr>
          <a:lstStyle/>
          <a:p>
            <a:r>
              <a:rPr lang="en-US" sz="6700" dirty="0"/>
              <a:t>Economics,</a:t>
            </a:r>
            <a:r>
              <a:rPr lang="en-US" sz="9600" dirty="0"/>
              <a:t> </a:t>
            </a:r>
            <a:br>
              <a:rPr lang="en-US" sz="9600" dirty="0"/>
            </a:br>
            <a:r>
              <a:rPr lang="en-US" sz="6700" dirty="0"/>
              <a:t>Hygiene, </a:t>
            </a:r>
            <a:br>
              <a:rPr lang="en-US" sz="6700" dirty="0"/>
            </a:br>
            <a:r>
              <a:rPr lang="en-US" sz="6700" dirty="0"/>
              <a:t>Health &amp; </a:t>
            </a:r>
            <a:br>
              <a:rPr lang="en-US" sz="6700" dirty="0"/>
            </a:br>
            <a:r>
              <a:rPr lang="en-US" sz="6700" dirty="0"/>
              <a:t>Ecology</a:t>
            </a:r>
            <a:br>
              <a:rPr lang="en-US" sz="6700" dirty="0"/>
            </a:br>
            <a:r>
              <a:rPr lang="en-US" sz="4400" dirty="0"/>
              <a:t>        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E4E46A-90B9-11E1-36A5-EA918A831315}"/>
              </a:ext>
            </a:extLst>
          </p:cNvPr>
          <p:cNvSpPr/>
          <p:nvPr/>
        </p:nvSpPr>
        <p:spPr>
          <a:xfrm rot="19973832">
            <a:off x="4911855" y="1108718"/>
            <a:ext cx="2109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DONE!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21E11-CED9-5417-AF22-6AEE30B82530}"/>
              </a:ext>
            </a:extLst>
          </p:cNvPr>
          <p:cNvSpPr txBox="1"/>
          <p:nvPr/>
        </p:nvSpPr>
        <p:spPr>
          <a:xfrm>
            <a:off x="8046720" y="927463"/>
            <a:ext cx="419236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Recap on the Economics:</a:t>
            </a:r>
          </a:p>
          <a:p>
            <a:r>
              <a:rPr lang="en-US" dirty="0"/>
              <a:t>Compost market prices are reported by</a:t>
            </a:r>
          </a:p>
          <a:p>
            <a:r>
              <a:rPr lang="en-US" i="1" dirty="0"/>
              <a:t>Composting News</a:t>
            </a:r>
            <a:r>
              <a:rPr lang="en-US" dirty="0"/>
              <a:t>. Additionally, many </a:t>
            </a:r>
          </a:p>
          <a:p>
            <a:r>
              <a:rPr lang="en-US" dirty="0"/>
              <a:t>producers have prices on their websites.</a:t>
            </a:r>
          </a:p>
          <a:p>
            <a:endParaRPr lang="en-US" dirty="0"/>
          </a:p>
          <a:p>
            <a:r>
              <a:rPr lang="en-US" b="1" u="sng" dirty="0"/>
              <a:t>Prices range from $20 to $60/cubic yard </a:t>
            </a:r>
          </a:p>
          <a:p>
            <a:endParaRPr lang="en-US" b="1" u="sng" dirty="0"/>
          </a:p>
          <a:p>
            <a:r>
              <a:rPr lang="en-US" b="1" u="sng" dirty="0"/>
              <a:t>Purchased Dungster Composters have less</a:t>
            </a:r>
          </a:p>
          <a:p>
            <a:r>
              <a:rPr lang="en-US" b="1" u="sng" dirty="0"/>
              <a:t>than a 3-year payback period </a:t>
            </a:r>
            <a:r>
              <a:rPr lang="en-US" dirty="0"/>
              <a:t>(new</a:t>
            </a:r>
          </a:p>
          <a:p>
            <a:r>
              <a:rPr lang="en-US" dirty="0"/>
              <a:t>Equipment, if used then shorter).</a:t>
            </a:r>
          </a:p>
          <a:p>
            <a:endParaRPr lang="en-US" b="1" u="sng" dirty="0"/>
          </a:p>
          <a:p>
            <a:r>
              <a:rPr lang="en-US" b="1" u="sng" dirty="0"/>
              <a:t>If rented, rental fees are covered </a:t>
            </a:r>
          </a:p>
          <a:p>
            <a:r>
              <a:rPr lang="en-US" b="1" u="sng" dirty="0"/>
              <a:t>by compost sales and</a:t>
            </a:r>
          </a:p>
          <a:p>
            <a:r>
              <a:rPr lang="en-US" b="1" u="sng" dirty="0"/>
              <a:t>labor saved.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15A00-FCFD-BDC5-6609-2157B4B7D435}"/>
              </a:ext>
            </a:extLst>
          </p:cNvPr>
          <p:cNvSpPr txBox="1"/>
          <p:nvPr/>
        </p:nvSpPr>
        <p:spPr>
          <a:xfrm>
            <a:off x="67474" y="4098437"/>
            <a:ext cx="51999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Bonus: </a:t>
            </a:r>
          </a:p>
          <a:p>
            <a:r>
              <a:rPr lang="en-US" sz="5400" dirty="0"/>
              <a:t>Economy of Effort</a:t>
            </a:r>
          </a:p>
        </p:txBody>
      </p: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3CEBE288-3026-86D6-D2A3-1DC50392815A}"/>
              </a:ext>
            </a:extLst>
          </p:cNvPr>
          <p:cNvSpPr/>
          <p:nvPr/>
        </p:nvSpPr>
        <p:spPr>
          <a:xfrm rot="5400000" flipV="1">
            <a:off x="6591484" y="3512350"/>
            <a:ext cx="850392" cy="3498509"/>
          </a:xfrm>
          <a:prstGeom prst="bentUpArrow">
            <a:avLst>
              <a:gd name="adj1" fmla="val 10577"/>
              <a:gd name="adj2" fmla="val 159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4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B95A9E-D689-1DBB-B94E-96E664C14D6E}"/>
              </a:ext>
            </a:extLst>
          </p:cNvPr>
          <p:cNvSpPr txBox="1"/>
          <p:nvPr/>
        </p:nvSpPr>
        <p:spPr>
          <a:xfrm>
            <a:off x="67474" y="4098437"/>
            <a:ext cx="51999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Bonus: </a:t>
            </a:r>
          </a:p>
          <a:p>
            <a:r>
              <a:rPr lang="en-US" sz="5400" dirty="0"/>
              <a:t>Economy of Effort</a:t>
            </a:r>
          </a:p>
        </p:txBody>
      </p:sp>
      <p:pic>
        <p:nvPicPr>
          <p:cNvPr id="3" name="D3C526F1-DE96-4AFB-B521-A55002A73A30">
            <a:extLst>
              <a:ext uri="{FF2B5EF4-FFF2-40B4-BE49-F238E27FC236}">
                <a16:creationId xmlns:a16="http://schemas.microsoft.com/office/drawing/2014/main" id="{A9FDC8F8-BFDF-07D6-EFD3-575AF5248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92" y="1290181"/>
            <a:ext cx="6324207" cy="474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FC18C2-922C-8760-1909-6CE3A5A6A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27"/>
            <a:ext cx="5872818" cy="42350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7E8511-C986-D71C-0363-B3D8EC5E1647}"/>
              </a:ext>
            </a:extLst>
          </p:cNvPr>
          <p:cNvSpPr txBox="1"/>
          <p:nvPr/>
        </p:nvSpPr>
        <p:spPr>
          <a:xfrm>
            <a:off x="5867792" y="336074"/>
            <a:ext cx="587281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Vince and Pam challenged me</a:t>
            </a:r>
          </a:p>
          <a:p>
            <a:r>
              <a:rPr lang="en-US" sz="2800" dirty="0"/>
              <a:t> to create an easier loading method.</a:t>
            </a:r>
          </a:p>
        </p:txBody>
      </p:sp>
    </p:spTree>
    <p:extLst>
      <p:ext uri="{BB962C8B-B14F-4D97-AF65-F5344CB8AC3E}">
        <p14:creationId xmlns:p14="http://schemas.microsoft.com/office/powerpoint/2010/main" val="277436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8970"/>
            <a:ext cx="9144000" cy="1239374"/>
          </a:xfrm>
        </p:spPr>
        <p:txBody>
          <a:bodyPr>
            <a:noAutofit/>
          </a:bodyPr>
          <a:lstStyle/>
          <a:p>
            <a:r>
              <a:rPr lang="en-US" sz="4800" dirty="0"/>
              <a:t>What is worth more than money?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13349E-B2A7-1D40-8C33-D8C558B76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38344"/>
            <a:ext cx="9144000" cy="3619456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Family</a:t>
            </a:r>
          </a:p>
          <a:p>
            <a:r>
              <a:rPr lang="en-US" sz="3600" dirty="0"/>
              <a:t>Our health</a:t>
            </a:r>
          </a:p>
          <a:p>
            <a:r>
              <a:rPr lang="en-US" sz="3600" dirty="0"/>
              <a:t>Our community</a:t>
            </a:r>
          </a:p>
          <a:p>
            <a:r>
              <a:rPr lang="en-US" sz="3600" dirty="0"/>
              <a:t>Our animal’s health</a:t>
            </a:r>
          </a:p>
          <a:p>
            <a:r>
              <a:rPr lang="en-US" sz="3600" dirty="0"/>
              <a:t>Our Country’s clean air &amp; water</a:t>
            </a:r>
          </a:p>
          <a:p>
            <a:r>
              <a:rPr lang="en-US" sz="3600" b="1" i="1" dirty="0"/>
              <a:t>Composting serves all these values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</p:spTree>
    <p:extLst>
      <p:ext uri="{BB962C8B-B14F-4D97-AF65-F5344CB8AC3E}">
        <p14:creationId xmlns:p14="http://schemas.microsoft.com/office/powerpoint/2010/main" val="17639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285748-9D84-337C-8AAF-400AB8E41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182" y="294640"/>
            <a:ext cx="11523567" cy="5882323"/>
          </a:xfr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E245776-AE9F-BE24-CD77-C7CAF9A0DD6D}"/>
              </a:ext>
            </a:extLst>
          </p:cNvPr>
          <p:cNvSpPr/>
          <p:nvPr/>
        </p:nvSpPr>
        <p:spPr>
          <a:xfrm>
            <a:off x="70338" y="1178651"/>
            <a:ext cx="1433312" cy="1028218"/>
          </a:xfrm>
          <a:prstGeom prst="ellipse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1A9DE9F-6288-0BF2-0B18-AB60E8150E8F}"/>
              </a:ext>
            </a:extLst>
          </p:cNvPr>
          <p:cNvSpPr/>
          <p:nvPr/>
        </p:nvSpPr>
        <p:spPr>
          <a:xfrm>
            <a:off x="504091" y="4374415"/>
            <a:ext cx="3575539" cy="1094399"/>
          </a:xfrm>
          <a:prstGeom prst="ellipse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4F898D2-5713-70A8-0793-B042DC0A0982}"/>
              </a:ext>
            </a:extLst>
          </p:cNvPr>
          <p:cNvSpPr/>
          <p:nvPr/>
        </p:nvSpPr>
        <p:spPr>
          <a:xfrm>
            <a:off x="5152292" y="5468814"/>
            <a:ext cx="2960079" cy="1028218"/>
          </a:xfrm>
          <a:prstGeom prst="ellipse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89F97-5B31-268A-F223-EEDE94F2969A}"/>
              </a:ext>
            </a:extLst>
          </p:cNvPr>
          <p:cNvSpPr txBox="1"/>
          <p:nvPr/>
        </p:nvSpPr>
        <p:spPr>
          <a:xfrm>
            <a:off x="872437" y="219372"/>
            <a:ext cx="1117935" cy="461665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4798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37632-465A-D96F-8090-4080E55C2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i="0" dirty="0">
                <a:solidFill>
                  <a:srgbClr val="0F347D"/>
                </a:solidFill>
                <a:effectLst/>
                <a:latin typeface="Lato" panose="020F0502020204030203" pitchFamily="34" charset="0"/>
              </a:rPr>
              <a:t>Panel: Equestrian Community’s Impact on Global, Environmental, and Social Issues presented by MARS EQUESTRIAN</a:t>
            </a:r>
            <a:br>
              <a:rPr lang="en-US" sz="2200" b="1" i="0" dirty="0">
                <a:solidFill>
                  <a:srgbClr val="0F347D"/>
                </a:solidFill>
                <a:effectLst/>
                <a:latin typeface="Lato" panose="020F0502020204030203" pitchFamily="34" charset="0"/>
              </a:rPr>
            </a:br>
            <a:r>
              <a:rPr lang="en-US" sz="2200" b="0" i="0" dirty="0">
                <a:solidFill>
                  <a:srgbClr val="4C4C4C"/>
                </a:solidFill>
                <a:effectLst/>
                <a:latin typeface="Lato" panose="020F0502020204030203" pitchFamily="34" charset="0"/>
              </a:rPr>
              <a:t>by US Equestrian Communications Department | Jan 9, 2020, 11:11 PM EST</a:t>
            </a:r>
            <a:br>
              <a:rPr lang="en-US" b="0" i="0" dirty="0">
                <a:solidFill>
                  <a:srgbClr val="4C4C4C"/>
                </a:solidFill>
                <a:effectLst/>
                <a:latin typeface="Lato" panose="020F0502020204030203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4DC9E-58A4-F4BA-E217-B6DBE8E45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306"/>
            <a:ext cx="10515600" cy="49768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900" b="0" i="0" dirty="0">
                <a:solidFill>
                  <a:srgbClr val="4C4C4C"/>
                </a:solidFill>
                <a:effectLst/>
                <a:latin typeface="Lato" panose="020F0502020204030203" pitchFamily="34" charset="0"/>
              </a:rPr>
              <a:t>This panel reported…</a:t>
            </a:r>
          </a:p>
          <a:p>
            <a:pPr marL="0" indent="0">
              <a:buNone/>
            </a:pPr>
            <a:r>
              <a:rPr lang="en-US" sz="3900" b="0" i="0" dirty="0">
                <a:solidFill>
                  <a:srgbClr val="4C4C4C"/>
                </a:solidFill>
                <a:effectLst/>
                <a:latin typeface="Lato" panose="020F0502020204030203" pitchFamily="34" charset="0"/>
              </a:rPr>
              <a:t>“A key issue that remains prevalent within the equestrian community is the </a:t>
            </a:r>
            <a:r>
              <a:rPr lang="en-US" sz="3900" b="0" i="0" u="sng" dirty="0">
                <a:solidFill>
                  <a:srgbClr val="4C4C4C"/>
                </a:solidFill>
                <a:effectLst/>
                <a:latin typeface="Lato" panose="020F0502020204030203" pitchFamily="34" charset="0"/>
              </a:rPr>
              <a:t>disposal of equine waste </a:t>
            </a:r>
            <a:r>
              <a:rPr lang="en-US" sz="3900" b="0" i="0" dirty="0">
                <a:solidFill>
                  <a:srgbClr val="4C4C4C"/>
                </a:solidFill>
                <a:effectLst/>
                <a:latin typeface="Lato" panose="020F0502020204030203" pitchFamily="34" charset="0"/>
              </a:rPr>
              <a:t>and how to make the process of equine waste disposal more </a:t>
            </a:r>
            <a:r>
              <a:rPr lang="en-US" sz="3900" b="0" i="0" u="sng" dirty="0">
                <a:solidFill>
                  <a:srgbClr val="4C4C4C"/>
                </a:solidFill>
                <a:effectLst/>
                <a:latin typeface="Lato" panose="020F0502020204030203" pitchFamily="34" charset="0"/>
              </a:rPr>
              <a:t>sustainable</a:t>
            </a:r>
            <a:r>
              <a:rPr lang="en-US" sz="3900" b="0" i="0" dirty="0">
                <a:solidFill>
                  <a:srgbClr val="4C4C4C"/>
                </a:solidFill>
                <a:effectLst/>
                <a:latin typeface="Lato" panose="020F0502020204030203" pitchFamily="34" charset="0"/>
              </a:rPr>
              <a:t>.”   </a:t>
            </a:r>
          </a:p>
          <a:p>
            <a:pPr marL="0" indent="0">
              <a:buNone/>
            </a:pPr>
            <a:r>
              <a:rPr lang="en-US" sz="3900" b="0" i="0" dirty="0">
                <a:solidFill>
                  <a:srgbClr val="4C4C4C"/>
                </a:solidFill>
                <a:effectLst/>
                <a:latin typeface="Lato" panose="020F0502020204030203" pitchFamily="34" charset="0"/>
              </a:rPr>
              <a:t>				… and…</a:t>
            </a:r>
          </a:p>
          <a:p>
            <a:pPr marL="0" indent="0">
              <a:buNone/>
            </a:pPr>
            <a:r>
              <a:rPr lang="en-US" sz="3900" b="0" i="0" dirty="0">
                <a:solidFill>
                  <a:srgbClr val="4C4C4C"/>
                </a:solidFill>
                <a:effectLst/>
                <a:latin typeface="Lato" panose="020F0502020204030203" pitchFamily="34" charset="0"/>
              </a:rPr>
              <a:t>“Sustainable manure removal and disposal has been a hot topic within the industry for years, and the </a:t>
            </a:r>
            <a:r>
              <a:rPr lang="en-US" sz="3900" b="0" i="0" u="sng" dirty="0">
                <a:solidFill>
                  <a:srgbClr val="4C4C4C"/>
                </a:solidFill>
                <a:effectLst/>
                <a:latin typeface="Lato" panose="020F0502020204030203" pitchFamily="34" charset="0"/>
              </a:rPr>
              <a:t>development of new technologies and systems has been slow </a:t>
            </a:r>
            <a:r>
              <a:rPr lang="en-US" sz="3900" b="0" i="0" dirty="0">
                <a:solidFill>
                  <a:srgbClr val="4C4C4C"/>
                </a:solidFill>
                <a:effectLst/>
                <a:latin typeface="Lato" panose="020F0502020204030203" pitchFamily="34" charset="0"/>
              </a:rPr>
              <a:t>to catch up with demand.”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>
                <a:solidFill>
                  <a:srgbClr val="4C4C4C"/>
                </a:solidFill>
                <a:latin typeface="Lato" panose="020F0502020204030203" pitchFamily="34" charset="0"/>
              </a:rPr>
              <a:t>Source: </a:t>
            </a:r>
            <a:r>
              <a:rPr lang="en-US" dirty="0">
                <a:hlinkClick r:id="rId2"/>
              </a:rPr>
              <a:t>Panel: Equestrian Community’s Impact on Global, Environmental, and Social Issues presented by MARS EQUESTRIAN | US Equestrian (usef.org)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52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045850" y="3588026"/>
            <a:ext cx="2616049" cy="31804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C82A200-0664-BE80-2089-59FCE1179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878" y="621091"/>
            <a:ext cx="9144000" cy="849482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Important composting technical terms: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6A280F32-AD01-C7DE-984B-BF9CB9BF43F3}"/>
              </a:ext>
            </a:extLst>
          </p:cNvPr>
          <p:cNvSpPr txBox="1">
            <a:spLocks/>
          </p:cNvSpPr>
          <p:nvPr/>
        </p:nvSpPr>
        <p:spPr>
          <a:xfrm>
            <a:off x="1524000" y="1135004"/>
            <a:ext cx="9144000" cy="8494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u="sng" dirty="0"/>
              <a:t>Aerobic vs Anaerobic</a:t>
            </a:r>
          </a:p>
          <a:p>
            <a:r>
              <a:rPr lang="en-US" i="1" dirty="0"/>
              <a:t>…having oxygen (aerobic) or not having oxygen (anaerobic.)</a:t>
            </a:r>
          </a:p>
          <a:p>
            <a:endParaRPr lang="en-US" dirty="0"/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16903EB5-EFF1-1969-3ECD-002ACDCC225E}"/>
              </a:ext>
            </a:extLst>
          </p:cNvPr>
          <p:cNvSpPr txBox="1">
            <a:spLocks/>
          </p:cNvSpPr>
          <p:nvPr/>
        </p:nvSpPr>
        <p:spPr>
          <a:xfrm>
            <a:off x="1460626" y="3136383"/>
            <a:ext cx="9144000" cy="514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hlinkClick r:id="rId4"/>
              </a:rPr>
              <a:t>Eutrophication</a:t>
            </a:r>
            <a:endParaRPr lang="en-US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0" i="1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…excessive richness of nutrients in a lake or other body of water,   frequently due to runoff from the land.</a:t>
            </a:r>
            <a:endParaRPr lang="en-US" b="1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C3ED4CB3-8EF4-5BEC-CF3A-7A7DE1C136AA}"/>
              </a:ext>
            </a:extLst>
          </p:cNvPr>
          <p:cNvSpPr txBox="1">
            <a:spLocks/>
          </p:cNvSpPr>
          <p:nvPr/>
        </p:nvSpPr>
        <p:spPr>
          <a:xfrm>
            <a:off x="1524000" y="1984484"/>
            <a:ext cx="9144000" cy="1508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u="sng" dirty="0"/>
              <a:t>Thermophilic</a:t>
            </a:r>
            <a:r>
              <a:rPr lang="en-US" dirty="0"/>
              <a:t> </a:t>
            </a:r>
          </a:p>
          <a:p>
            <a:r>
              <a:rPr lang="en-US" i="1" dirty="0"/>
              <a:t>…an organism that thrives at relatively high temperatures, between 41 and 122 °C (106 and 252 °F). They can be bacteria or fungi.</a:t>
            </a:r>
          </a:p>
          <a:p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EBAE7D-B08C-9488-DF8F-10652C7D9580}"/>
              </a:ext>
            </a:extLst>
          </p:cNvPr>
          <p:cNvSpPr txBox="1"/>
          <p:nvPr/>
        </p:nvSpPr>
        <p:spPr>
          <a:xfrm>
            <a:off x="3260035" y="1932745"/>
            <a:ext cx="2117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</a:t>
            </a:r>
            <a:r>
              <a:rPr lang="en-US" sz="2400" b="1" u="sng" dirty="0"/>
              <a:t> Aerobic =</a:t>
            </a:r>
            <a:r>
              <a:rPr lang="en-US" sz="2400" b="1" i="1" u="sng" dirty="0"/>
              <a:t>hot</a:t>
            </a:r>
            <a:r>
              <a:rPr lang="en-US" sz="2400" dirty="0"/>
              <a:t> 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87A816C4-BD42-A8A8-75DF-5A1526559590}"/>
              </a:ext>
            </a:extLst>
          </p:cNvPr>
          <p:cNvSpPr txBox="1">
            <a:spLocks/>
          </p:cNvSpPr>
          <p:nvPr/>
        </p:nvSpPr>
        <p:spPr>
          <a:xfrm>
            <a:off x="1524000" y="4299089"/>
            <a:ext cx="9144000" cy="13321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hlinkClick r:id="rId5"/>
              </a:rPr>
              <a:t>In-vessel composting - Wikipedia</a:t>
            </a:r>
            <a:endParaRPr lang="en-US" sz="2800" b="1" u="sng" dirty="0"/>
          </a:p>
          <a:p>
            <a:r>
              <a:rPr lang="en-US" sz="2800" i="1" dirty="0"/>
              <a:t>…</a:t>
            </a:r>
            <a:r>
              <a:rPr lang="en-US" sz="2800" dirty="0"/>
              <a:t>air flow and temperature can be controlled, </a:t>
            </a:r>
          </a:p>
          <a:p>
            <a:r>
              <a:rPr lang="en-US" sz="2800" dirty="0"/>
              <a:t>using the principles of a "</a:t>
            </a:r>
            <a:r>
              <a:rPr lang="en-US" sz="2800" u="sng" dirty="0">
                <a:hlinkClick r:id="rId6"/>
              </a:rPr>
              <a:t>bioreactor</a:t>
            </a:r>
            <a:r>
              <a:rPr lang="en-US" sz="2800" dirty="0"/>
              <a:t>".</a:t>
            </a:r>
            <a:endParaRPr lang="en-US" sz="28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5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4" grpId="0"/>
      <p:bldP spid="2" grpId="0"/>
    </p:bldLst>
  </p:timing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18690</TotalTime>
  <Words>1063</Words>
  <Application>Microsoft Office PowerPoint</Application>
  <PresentationFormat>Widescreen</PresentationFormat>
  <Paragraphs>192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Avenir Next</vt:lpstr>
      <vt:lpstr>Avenir Next Medium</vt:lpstr>
      <vt:lpstr>Calibri</vt:lpstr>
      <vt:lpstr>Calibri Light</vt:lpstr>
      <vt:lpstr>Lato</vt:lpstr>
      <vt:lpstr>Office Theme 2013 - 2022</vt:lpstr>
      <vt:lpstr>PowerPoint Presentation</vt:lpstr>
      <vt:lpstr>Part 2,  Composting Manure, Hygiene, Health &amp; Ecology  +Compliance: a little-known secret          </vt:lpstr>
      <vt:lpstr>Bio of Tim Shuttleworth</vt:lpstr>
      <vt:lpstr>Economics,  Hygiene,  Health &amp;  Ecology         </vt:lpstr>
      <vt:lpstr>PowerPoint Presentation</vt:lpstr>
      <vt:lpstr>What is worth more than money?</vt:lpstr>
      <vt:lpstr>PowerPoint Presentation</vt:lpstr>
      <vt:lpstr>Panel: Equestrian Community’s Impact on Global, Environmental, and Social Issues presented by MARS EQUESTRIAN by US Equestrian Communications Department | Jan 9, 2020, 11:11 PM EST </vt:lpstr>
      <vt:lpstr>PowerPoint Presentation</vt:lpstr>
      <vt:lpstr>Why Dungster uses “In-vessel” Composting?</vt:lpstr>
      <vt:lpstr>Composting, non-monetary benefits</vt:lpstr>
      <vt:lpstr>Composting, non-monetary benefits</vt:lpstr>
      <vt:lpstr>Composting, non-monetary benefits</vt:lpstr>
      <vt:lpstr>Composting, non-monetary benefits</vt:lpstr>
      <vt:lpstr>Composting, non-monetary benefits</vt:lpstr>
      <vt:lpstr>Composting, non-monetary benefits</vt:lpstr>
      <vt:lpstr>A magic of compost</vt:lpstr>
      <vt:lpstr> Four Key Take-aways Non-economic benefits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2,  Composting Manure, Hygiene, Health &amp; Ecology</dc:title>
  <dc:creator>Timothy Shuttleworth</dc:creator>
  <cp:lastModifiedBy>James Theisen</cp:lastModifiedBy>
  <cp:revision>2</cp:revision>
  <dcterms:created xsi:type="dcterms:W3CDTF">2023-02-26T16:52:26Z</dcterms:created>
  <dcterms:modified xsi:type="dcterms:W3CDTF">2023-04-24T16:09:53Z</dcterms:modified>
</cp:coreProperties>
</file>